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7"/>
  </p:notesMasterIdLst>
  <p:sldIdLst>
    <p:sldId id="463" r:id="rId3"/>
    <p:sldId id="474" r:id="rId4"/>
    <p:sldId id="478" r:id="rId5"/>
    <p:sldId id="424" r:id="rId6"/>
    <p:sldId id="479" r:id="rId7"/>
    <p:sldId id="425" r:id="rId8"/>
    <p:sldId id="480" r:id="rId9"/>
    <p:sldId id="451" r:id="rId10"/>
    <p:sldId id="482" r:id="rId11"/>
    <p:sldId id="427" r:id="rId12"/>
    <p:sldId id="481" r:id="rId13"/>
    <p:sldId id="416" r:id="rId14"/>
    <p:sldId id="423" r:id="rId15"/>
    <p:sldId id="4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57" dt="2024-05-07T08:01:56.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2"/>
    <p:restoredTop sz="74694"/>
  </p:normalViewPr>
  <p:slideViewPr>
    <p:cSldViewPr snapToGrid="0">
      <p:cViewPr varScale="1">
        <p:scale>
          <a:sx n="89" d="100"/>
          <a:sy n="89" d="100"/>
        </p:scale>
        <p:origin x="1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07T08:03:31.401" v="647" actId="20577"/>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pc:chgData name="Giorgia Mori" userId="b9c2535d-2405-4de5-bcab-314c50006d75" providerId="ADAL" clId="{0BB5CB11-60D8-F244-9AA1-5B1A536C5E67}" dt="2024-05-07T07:39:54.927" v="560" actId="478"/>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modSp mod">
        <pc:chgData name="Giorgia Mori" userId="b9c2535d-2405-4de5-bcab-314c50006d75" providerId="ADAL" clId="{0BB5CB11-60D8-F244-9AA1-5B1A536C5E67}" dt="2024-05-07T07:44:18.067" v="607" actId="2711"/>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sldChg>
      <pc:sldChg chg="addSp delSp modSp mod modAnim modNotesTx">
        <pc:chgData name="Giorgia Mori" userId="b9c2535d-2405-4de5-bcab-314c50006d75" providerId="ADAL" clId="{0BB5CB11-60D8-F244-9AA1-5B1A536C5E67}" dt="2024-05-07T05:43:28.077" v="211"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modSp mod">
        <pc:chgData name="Giorgia Mori" userId="b9c2535d-2405-4de5-bcab-314c50006d75" providerId="ADAL" clId="{0BB5CB11-60D8-F244-9AA1-5B1A536C5E67}" dt="2024-05-07T05:50:17.485" v="277" actId="114"/>
        <pc:sldMkLst>
          <pc:docMk/>
          <pc:sldMk cId="1090820978" sldId="425"/>
        </pc:sldMkLst>
        <pc:spChg chg="mod">
          <ac:chgData name="Giorgia Mori" userId="b9c2535d-2405-4de5-bcab-314c50006d75" providerId="ADAL" clId="{0BB5CB11-60D8-F244-9AA1-5B1A536C5E67}" dt="2024-05-07T05:50:17.485" v="277" actId="114"/>
          <ac:spMkLst>
            <pc:docMk/>
            <pc:sldMk cId="1090820978" sldId="425"/>
            <ac:spMk id="2" creationId="{42579BB9-9951-F3EA-0EDA-F417539D54A3}"/>
          </ac:spMkLst>
        </pc:spChg>
        <pc:spChg chg="mod">
          <ac:chgData name="Giorgia Mori" userId="b9c2535d-2405-4de5-bcab-314c50006d75" providerId="ADAL" clId="{0BB5CB11-60D8-F244-9AA1-5B1A536C5E67}" dt="2024-05-07T05:49:55.616" v="274" actId="2711"/>
          <ac:spMkLst>
            <pc:docMk/>
            <pc:sldMk cId="1090820978" sldId="425"/>
            <ac:spMk id="3" creationId="{E0D59872-9E1D-9F60-E5A9-96BA43C69F94}"/>
          </ac:spMkLst>
        </pc:spChg>
      </pc:sldChg>
      <pc:sldChg chg="addSp delSp modSp mod modShow modNotesTx">
        <pc:chgData name="Giorgia Mori" userId="b9c2535d-2405-4de5-bcab-314c50006d75" providerId="ADAL" clId="{0BB5CB11-60D8-F244-9AA1-5B1A536C5E67}" dt="2024-05-07T07:38:05.392" v="549" actId="21"/>
        <pc:sldMkLst>
          <pc:docMk/>
          <pc:sldMk cId="2547146072" sldId="427"/>
        </pc:sldMkLst>
        <pc:spChg chg="mod">
          <ac:chgData name="Giorgia Mori" userId="b9c2535d-2405-4de5-bcab-314c50006d75" providerId="ADAL" clId="{0BB5CB11-60D8-F244-9AA1-5B1A536C5E67}" dt="2024-05-07T07:37:22.930" v="535"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mod">
          <ac:chgData name="Giorgia Mori" userId="b9c2535d-2405-4de5-bcab-314c50006d75" providerId="ADAL" clId="{0BB5CB11-60D8-F244-9AA1-5B1A536C5E67}" dt="2024-05-07T07:37:15.984" v="534" actId="1076"/>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mod ord modNotesTx">
        <pc:chgData name="Giorgia Mori" userId="b9c2535d-2405-4de5-bcab-314c50006d75" providerId="ADAL" clId="{0BB5CB11-60D8-F244-9AA1-5B1A536C5E67}" dt="2024-05-07T07:34:25.634" v="509" actId="1076"/>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07T07:20:54.838" v="434" actId="108"/>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07T07:34:25.634" v="509" actId="1076"/>
          <ac:picMkLst>
            <pc:docMk/>
            <pc:sldMk cId="2191045404" sldId="451"/>
            <ac:picMk id="3074" creationId="{0AA35723-2768-C17E-9231-6003CC66A7A4}"/>
          </ac:picMkLst>
        </pc:picChg>
      </pc:sldChg>
      <pc:sldChg chg="addSp delSp modSp mod setBg">
        <pc:chgData name="Giorgia Mori" userId="b9c2535d-2405-4de5-bcab-314c50006d75" providerId="ADAL" clId="{0BB5CB11-60D8-F244-9AA1-5B1A536C5E67}" dt="2024-05-07T05:30:09.966" v="40" actId="1076"/>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07T05:28:45.234" v="28" actId="2711"/>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NotesTx">
        <pc:chgData name="Giorgia Mori" userId="b9c2535d-2405-4de5-bcab-314c50006d75" providerId="ADAL" clId="{0BB5CB11-60D8-F244-9AA1-5B1A536C5E67}" dt="2024-05-07T07:43:23.623" v="604" actId="1076"/>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7T07:43:23.623" v="604" actId="1076"/>
          <ac:picMkLst>
            <pc:docMk/>
            <pc:sldMk cId="3962747945" sldId="477"/>
            <ac:picMk id="6" creationId="{0AFB58A5-AC66-637B-FACA-B86B51432B45}"/>
          </ac:picMkLst>
        </pc:picChg>
      </pc:sldChg>
      <pc:sldChg chg="modSp add mod modNotesTx">
        <pc:chgData name="Giorgia Mori" userId="b9c2535d-2405-4de5-bcab-314c50006d75" providerId="ADAL" clId="{0BB5CB11-60D8-F244-9AA1-5B1A536C5E67}" dt="2024-05-07T05:32:45.447" v="83" actId="20577"/>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NotesTx">
        <pc:chgData name="Giorgia Mori" userId="b9c2535d-2405-4de5-bcab-314c50006d75" providerId="ADAL" clId="{0BB5CB11-60D8-F244-9AA1-5B1A536C5E67}" dt="2024-05-07T07:48:22.324" v="614" actId="20577"/>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mod setBg modNotesTx">
        <pc:chgData name="Giorgia Mori" userId="b9c2535d-2405-4de5-bcab-314c50006d75" providerId="ADAL" clId="{0BB5CB11-60D8-F244-9AA1-5B1A536C5E67}" dt="2024-05-07T07:56:26.098" v="617" actId="12"/>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NotesTx">
        <pc:chgData name="Giorgia Mori" userId="b9c2535d-2405-4de5-bcab-314c50006d75" providerId="ADAL" clId="{0BB5CB11-60D8-F244-9AA1-5B1A536C5E67}" dt="2024-05-07T07:38:06.935" v="550"/>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setBg modNotesTx">
        <pc:chgData name="Giorgia Mori" userId="b9c2535d-2405-4de5-bcab-314c50006d75" providerId="ADAL" clId="{0BB5CB11-60D8-F244-9AA1-5B1A536C5E67}" dt="2024-05-07T08:03:31.401" v="647"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10</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11</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a:p>
            <a:pPr algn="l"/>
            <a:r>
              <a:rPr lang="en-AU" b="0" i="0" dirty="0">
                <a:solidFill>
                  <a:srgbClr val="333333"/>
                </a:solidFill>
                <a:effectLst/>
                <a:latin typeface="Merriweather" panose="020F0502020204030204" pitchFamily="34" charset="0"/>
              </a:rPr>
              <a:t>Part 3: Unsupervised learning means the machine is left on its own with a pile of animal photos and a task to find out who's who. Data is not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there's no teacher, the machine is trying to find any patterns on its own. </a:t>
            </a:r>
          </a:p>
          <a:p>
            <a:pPr algn="l"/>
            <a:r>
              <a:rPr lang="en-AU" b="0" i="0" dirty="0">
                <a:solidFill>
                  <a:srgbClr val="333333"/>
                </a:solidFill>
                <a:effectLst/>
                <a:latin typeface="Merriweather" panose="020F0502020204030204" pitchFamily="34" charset="0"/>
              </a:rPr>
              <a:t>Clearly, the machine will learn faster with a teacher, so it's more commonly used in real-life tasks. There are two types of such tasks: </a:t>
            </a:r>
            <a:r>
              <a:rPr lang="en-AU" b="1" i="0" dirty="0">
                <a:solidFill>
                  <a:srgbClr val="333333"/>
                </a:solidFill>
                <a:effectLst/>
                <a:latin typeface="Merriweather" panose="020F0502020204030204" pitchFamily="34" charset="0"/>
              </a:rPr>
              <a:t>classification – an object's category prediction, and regression – prediction of a specific point on a numeric axis.</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212529"/>
                </a:solidFill>
                <a:effectLst/>
                <a:highlight>
                  <a:srgbClr val="FFFFFF"/>
                </a:highlight>
                <a:latin typeface="Lato" panose="020F0502020204030203" pitchFamily="34" charset="0"/>
              </a:rPr>
              <a:t>We want to predict the price of an house on the basis of some characteristics (n° rooms, garden, position, floor, etc..) that are the features of each house predictors from which we learn.</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519582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For machine learning, we typically split data into </a:t>
            </a:r>
            <a:r>
              <a:rPr lang="en-AU" b="1" i="0" dirty="0">
                <a:solidFill>
                  <a:srgbClr val="212529"/>
                </a:solidFill>
                <a:effectLst/>
                <a:highlight>
                  <a:srgbClr val="FFFFFF"/>
                </a:highlight>
                <a:latin typeface="Lato" panose="020F0502020204030203" pitchFamily="34" charset="0"/>
              </a:rPr>
              <a:t>training</a:t>
            </a:r>
            <a:r>
              <a:rPr lang="en-AU" b="0" i="0" dirty="0">
                <a:solidFill>
                  <a:srgbClr val="212529"/>
                </a:solidFill>
                <a:effectLst/>
                <a:highlight>
                  <a:srgbClr val="FFFFFF"/>
                </a:highlight>
                <a:latin typeface="Lato" panose="020F0502020204030203" pitchFamily="34" charset="0"/>
              </a:rPr>
              <a:t> and </a:t>
            </a:r>
            <a:r>
              <a:rPr lang="en-AU" b="1" i="0" dirty="0">
                <a:solidFill>
                  <a:srgbClr val="212529"/>
                </a:solidFill>
                <a:effectLst/>
                <a:highlight>
                  <a:srgbClr val="FFFFFF"/>
                </a:highlight>
                <a:latin typeface="Lato" panose="020F0502020204030203" pitchFamily="34" charset="0"/>
              </a:rPr>
              <a:t>test</a:t>
            </a:r>
            <a:r>
              <a:rPr lang="en-AU" b="0" i="0" dirty="0">
                <a:solidFill>
                  <a:srgbClr val="212529"/>
                </a:solidFill>
                <a:effectLst/>
                <a:highlight>
                  <a:srgbClr val="FFFFFF"/>
                </a:highlight>
                <a:latin typeface="Lato" panose="020F0502020204030203" pitchFamily="34" charset="0"/>
              </a:rPr>
              <a:t> sets: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training set is used to estimate model parameters;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test set is used to find an independent assessment of model performance.</a:t>
            </a:r>
          </a:p>
          <a:p>
            <a:pPr algn="l"/>
            <a:r>
              <a:rPr lang="en-AU" b="0" i="0" dirty="0">
                <a:solidFill>
                  <a:srgbClr val="212529"/>
                </a:solidFill>
                <a:effectLst/>
                <a:highlight>
                  <a:srgbClr val="FFFFFF"/>
                </a:highlight>
                <a:latin typeface="Lato" panose="020F0502020204030203" pitchFamily="34" charset="0"/>
              </a:rPr>
              <a:t>We do this because our goal is to build a model that is able to really understand the task and that is </a:t>
            </a:r>
            <a:r>
              <a:rPr lang="en-AU" b="1" i="0" dirty="0">
                <a:solidFill>
                  <a:srgbClr val="212529"/>
                </a:solidFill>
                <a:effectLst/>
                <a:highlight>
                  <a:srgbClr val="FFFFFF"/>
                </a:highlight>
                <a:latin typeface="Lato" panose="020F0502020204030203" pitchFamily="34" charset="0"/>
              </a:rPr>
              <a:t>able to generalize.</a:t>
            </a:r>
          </a:p>
          <a:p>
            <a:pPr algn="l"/>
            <a:r>
              <a:rPr lang="en-AU" b="0" i="0" dirty="0">
                <a:solidFill>
                  <a:srgbClr val="212529"/>
                </a:solidFill>
                <a:effectLst/>
                <a:highlight>
                  <a:srgbClr val="FFFFFF"/>
                </a:highlight>
                <a:latin typeface="Lato" panose="020F0502020204030203" pitchFamily="34" charset="0"/>
              </a:rPr>
              <a:t>How much data goes into the training and testing set depend on the total of number of observations, and the variability observed in the data:</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training set, a very small test set, therefore we might find a model that fits the existing data very well, but generalizes very poorly;</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testing set, this means that we might not have enough data in the training set to accurately estimate the model parameters - so the model won’t be very accurate.</a:t>
            </a:r>
          </a:p>
          <a:p>
            <a:pPr algn="l"/>
            <a:r>
              <a:rPr lang="en-AU" b="0" i="0" dirty="0">
                <a:solidFill>
                  <a:srgbClr val="212529"/>
                </a:solidFill>
                <a:effectLst/>
                <a:highlight>
                  <a:srgbClr val="FFFFFF"/>
                </a:highlight>
                <a:latin typeface="Lato" panose="020F0502020204030203" pitchFamily="34" charset="0"/>
              </a:rPr>
              <a:t>Some commonly used </a:t>
            </a:r>
            <a:r>
              <a:rPr lang="en-AU" b="0" i="0" dirty="0" err="1">
                <a:solidFill>
                  <a:srgbClr val="212529"/>
                </a:solidFill>
                <a:effectLst/>
                <a:highlight>
                  <a:srgbClr val="FFFFFF"/>
                </a:highlight>
                <a:latin typeface="Lato" panose="020F0502020204030203" pitchFamily="34" charset="0"/>
              </a:rPr>
              <a:t>cutoffs</a:t>
            </a:r>
            <a:r>
              <a:rPr lang="en-AU" b="0" i="0" dirty="0">
                <a:solidFill>
                  <a:srgbClr val="212529"/>
                </a:solidFill>
                <a:effectLst/>
                <a:highlight>
                  <a:srgbClr val="FFFFFF"/>
                </a:highlight>
                <a:latin typeface="Lato" panose="020F0502020204030203" pitchFamily="34" charset="0"/>
              </a:rPr>
              <a:t> include: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80% training / 20% testing</a:t>
            </a:r>
          </a:p>
          <a:p>
            <a:pPr algn="l"/>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8500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You just trained your model one time on the whole training set and then evaluated them on the testing set. </a:t>
            </a:r>
          </a:p>
          <a:p>
            <a:pPr algn="l"/>
            <a:r>
              <a:rPr lang="en-AU" b="0" i="0" dirty="0">
                <a:solidFill>
                  <a:srgbClr val="212529"/>
                </a:solidFill>
                <a:effectLst/>
                <a:highlight>
                  <a:srgbClr val="FFFFFF"/>
                </a:highlight>
                <a:latin typeface="Lato" panose="020F0502020204030203" pitchFamily="34" charset="0"/>
              </a:rPr>
              <a:t>If we only split the data once into a training and testing set, there is a risk that our model might be overfitting to the training data and perform poorly on new data. To overcome this, we can use a technique called cross-validation, which involves splitting the training data into multiple subsets, or “folds”, and </a:t>
            </a:r>
            <a:r>
              <a:rPr lang="en-AU" b="1" i="0" dirty="0">
                <a:solidFill>
                  <a:srgbClr val="212529"/>
                </a:solidFill>
                <a:effectLst/>
                <a:highlight>
                  <a:srgbClr val="FFFFFF"/>
                </a:highlight>
                <a:latin typeface="Lato" panose="020F0502020204030203" pitchFamily="34" charset="0"/>
              </a:rPr>
              <a:t>training and testing the model on each fold</a:t>
            </a:r>
            <a:r>
              <a:rPr lang="en-AU" b="0" i="0" dirty="0">
                <a:solidFill>
                  <a:srgbClr val="212529"/>
                </a:solidFill>
                <a:effectLst/>
                <a:highlight>
                  <a:srgbClr val="FFFFFF"/>
                </a:highlight>
                <a:latin typeface="Lato" panose="020F0502020204030203" pitchFamily="34" charset="0"/>
              </a:rPr>
              <a:t>.</a:t>
            </a:r>
          </a:p>
          <a:p>
            <a:pPr algn="l"/>
            <a:r>
              <a:rPr lang="en-AU" b="0" i="0" dirty="0">
                <a:solidFill>
                  <a:srgbClr val="212529"/>
                </a:solidFill>
                <a:effectLst/>
                <a:highlight>
                  <a:srgbClr val="FFFFFF"/>
                </a:highlight>
                <a:latin typeface="Lato" panose="020F0502020204030203" pitchFamily="34" charset="0"/>
              </a:rPr>
              <a:t>In </a:t>
            </a:r>
            <a:r>
              <a:rPr lang="en-AU" b="1" i="0" dirty="0">
                <a:solidFill>
                  <a:srgbClr val="212529"/>
                </a:solidFill>
                <a:effectLst/>
                <a:highlight>
                  <a:srgbClr val="FFFFFF"/>
                </a:highlight>
                <a:latin typeface="Lato" panose="020F0502020204030203" pitchFamily="34" charset="0"/>
              </a:rPr>
              <a:t>k-fold</a:t>
            </a:r>
            <a:r>
              <a:rPr lang="en-AU" b="0" i="0" dirty="0">
                <a:solidFill>
                  <a:srgbClr val="212529"/>
                </a:solidFill>
                <a:effectLst/>
                <a:highlight>
                  <a:srgbClr val="FFFFFF"/>
                </a:highlight>
                <a:latin typeface="Lato" panose="020F0502020204030203" pitchFamily="34" charset="0"/>
              </a:rPr>
              <a:t> cross-validation, we split the data into </a:t>
            </a:r>
            <a:r>
              <a:rPr lang="en-AU" b="1" i="0" dirty="0">
                <a:solidFill>
                  <a:srgbClr val="212529"/>
                </a:solidFill>
                <a:effectLst/>
                <a:highlight>
                  <a:srgbClr val="FFFFFF"/>
                </a:highlight>
                <a:latin typeface="Lato" panose="020F0502020204030203" pitchFamily="34" charset="0"/>
              </a:rPr>
              <a:t>k</a:t>
            </a:r>
            <a:r>
              <a:rPr lang="en-AU" b="0" i="0" dirty="0">
                <a:solidFill>
                  <a:srgbClr val="212529"/>
                </a:solidFill>
                <a:effectLst/>
                <a:highlight>
                  <a:srgbClr val="FFFFFF"/>
                </a:highlight>
                <a:latin typeface="Lato" panose="020F0502020204030203" pitchFamily="34" charset="0"/>
              </a:rPr>
              <a:t> equally sized folds. We then train the model on k-1 folds and test it on the remaining fold, repeating this process k times, so that each fold is used as the testing set once. We then average the performance of the model across all k folds to get an estimate of its generalization performance.</a:t>
            </a:r>
          </a:p>
          <a:p>
            <a:pPr algn="l"/>
            <a:r>
              <a:rPr lang="en-AU" b="0" i="0" dirty="0">
                <a:solidFill>
                  <a:srgbClr val="212529"/>
                </a:solidFill>
                <a:effectLst/>
                <a:highlight>
                  <a:srgbClr val="FFFFFF"/>
                </a:highlight>
                <a:latin typeface="Lato" panose="020F0502020204030203" pitchFamily="34" charset="0"/>
              </a:rPr>
              <a:t>By using cross-validation, we can get a more accurate estimate of how well our model will perform on new, unseen data, and we can avoid overfitting to the training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8</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algn="l"/>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17654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5/7/24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5/7/24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themeOverride" Target="../theme/themeOverride1.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hemeOverride" Target="../theme/themeOverride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25471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Arial" panose="020B0604020202020204" pitchFamily="34" charset="0"/>
                <a:ea typeface="ＭＳ Ｐゴシック"/>
                <a:cs typeface="Arial" panose="020B0604020202020204" pitchFamily="34" charset="0"/>
              </a:rPr>
              <a:t>Form “teams” </a:t>
            </a:r>
            <a:r>
              <a:rPr lang="en-AU" b="0" dirty="0">
                <a:latin typeface="Arial" panose="020B0604020202020204" pitchFamily="34" charset="0"/>
                <a:ea typeface="ＭＳ Ｐゴシック"/>
                <a:cs typeface="Arial" panose="020B0604020202020204" pitchFamily="34" charset="0"/>
              </a:rPr>
              <a:t>within your table</a:t>
            </a:r>
            <a:r>
              <a:rPr lang="en-AU" b="0" i="0" u="none" strike="noStrike" dirty="0">
                <a:effectLst/>
                <a:latin typeface="Arial" panose="020B0604020202020204" pitchFamily="34" charset="0"/>
                <a:ea typeface="ＭＳ Ｐゴシック"/>
                <a:cs typeface="Arial" panose="020B0604020202020204" pitchFamily="34" charset="0"/>
              </a:rPr>
              <a:t>;</a:t>
            </a:r>
            <a:endParaRPr lang="en-US" dirty="0">
              <a:latin typeface="Arial" panose="020B0604020202020204" pitchFamily="34" charset="0"/>
              <a:cs typeface="Arial" panose="020B0604020202020204" pitchFamily="34" charset="0"/>
            </a:endParaRPr>
          </a:p>
          <a:p>
            <a:pPr marL="342265" indent="-342265" algn="l"/>
            <a:r>
              <a:rPr lang="en-AU" b="0" i="0" u="none" strike="noStrike" dirty="0">
                <a:effectLst/>
                <a:latin typeface="Arial" panose="020B0604020202020204" pitchFamily="34" charset="0"/>
                <a:ea typeface="ＭＳ Ｐゴシック"/>
                <a:cs typeface="Arial" panose="020B0604020202020204" pitchFamily="34" charset="0"/>
              </a:rPr>
              <a:t>Share your backgrounds with R, data, and Machine Learning; </a:t>
            </a:r>
          </a:p>
          <a:p>
            <a:pPr marL="342265" indent="-342265" algn="l"/>
            <a:r>
              <a:rPr lang="en-AU" b="0" dirty="0">
                <a:latin typeface="Arial" panose="020B0604020202020204" pitchFamily="34" charset="0"/>
                <a:ea typeface="ＭＳ Ｐゴシック"/>
                <a:cs typeface="Arial" panose="020B0604020202020204" pitchFamily="34" charset="0"/>
              </a:rPr>
              <a:t>Start the tutorial!</a:t>
            </a:r>
            <a:endParaRPr lang="en-AU" b="0" i="0" u="none" strike="noStrike" dirty="0">
              <a:effectLst/>
              <a:latin typeface="Arial" panose="020B0604020202020204" pitchFamily="34" charset="0"/>
              <a:ea typeface="ＭＳ Ｐゴシック"/>
              <a:cs typeface="Arial" panose="020B0604020202020204" pitchFamily="34" charset="0"/>
            </a:endParaRPr>
          </a:p>
          <a:p>
            <a:pPr marL="342265" indent="-342265"/>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6175ED7-73B5-B184-8F0C-47DD99534D63}"/>
              </a:ext>
            </a:extLst>
          </p:cNvPr>
          <p:cNvPicPr>
            <a:picLocks noChangeAspect="1"/>
          </p:cNvPicPr>
          <p:nvPr/>
        </p:nvPicPr>
        <p:blipFill>
          <a:blip r:embed="rId2"/>
          <a:stretch>
            <a:fillRect/>
          </a:stretch>
        </p:blipFill>
        <p:spPr>
          <a:xfrm>
            <a:off x="128408" y="3913903"/>
            <a:ext cx="12063592" cy="844789"/>
          </a:xfrm>
          <a:prstGeom prst="rect">
            <a:avLst/>
          </a:prstGeom>
        </p:spPr>
      </p:pic>
    </p:spTree>
    <p:extLst>
      <p:ext uri="{BB962C8B-B14F-4D97-AF65-F5344CB8AC3E}">
        <p14:creationId xmlns:p14="http://schemas.microsoft.com/office/powerpoint/2010/main" val="180045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693412" cy="5644854"/>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p:txBody>
          <a:bodyPr/>
          <a:lstStyle/>
          <a:p>
            <a:pPr algn="l" fontAlgn="base"/>
            <a:r>
              <a:rPr lang="en-AU" b="0" i="0" dirty="0">
                <a:solidFill>
                  <a:srgbClr val="1A162D"/>
                </a:solidFill>
                <a:effectLst/>
                <a:latin typeface="Arial" panose="020B0604020202020204" pitchFamily="34" charset="0"/>
                <a:cs typeface="Arial" panose="020B0604020202020204" pitchFamily="34" charset="0"/>
              </a:rPr>
              <a:t>Part of any modelling process is</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Splitting your data into training and test set</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models</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spTree>
    <p:extLst>
      <p:ext uri="{BB962C8B-B14F-4D97-AF65-F5344CB8AC3E}">
        <p14:creationId xmlns:p14="http://schemas.microsoft.com/office/powerpoint/2010/main" val="109082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C821D-E920-26B4-23E8-D53F1F87EBE6}"/>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Data Splitting and Spending</a:t>
            </a:r>
          </a:p>
        </p:txBody>
      </p:sp>
      <p:pic>
        <p:nvPicPr>
          <p:cNvPr id="5" name="Picture 4">
            <a:extLst>
              <a:ext uri="{FF2B5EF4-FFF2-40B4-BE49-F238E27FC236}">
                <a16:creationId xmlns:a16="http://schemas.microsoft.com/office/drawing/2014/main" id="{65ADC95A-A63D-519E-3D21-5B76EB3A5CEB}"/>
              </a:ext>
            </a:extLst>
          </p:cNvPr>
          <p:cNvPicPr>
            <a:picLocks noChangeAspect="1"/>
          </p:cNvPicPr>
          <p:nvPr/>
        </p:nvPicPr>
        <p:blipFill>
          <a:blip r:embed="rId4"/>
          <a:stretch>
            <a:fillRect/>
          </a:stretch>
        </p:blipFill>
        <p:spPr>
          <a:xfrm>
            <a:off x="2209800" y="2691277"/>
            <a:ext cx="7772400" cy="3588634"/>
          </a:xfrm>
          <a:prstGeom prst="rect">
            <a:avLst/>
          </a:prstGeom>
        </p:spPr>
      </p:pic>
      <p:pic>
        <p:nvPicPr>
          <p:cNvPr id="7" name="Picture 6">
            <a:extLst>
              <a:ext uri="{FF2B5EF4-FFF2-40B4-BE49-F238E27FC236}">
                <a16:creationId xmlns:a16="http://schemas.microsoft.com/office/drawing/2014/main" id="{FD3085DB-304F-6BD5-DA82-93701D3D8657}"/>
              </a:ext>
            </a:extLst>
          </p:cNvPr>
          <p:cNvPicPr>
            <a:picLocks noChangeAspect="1"/>
          </p:cNvPicPr>
          <p:nvPr/>
        </p:nvPicPr>
        <p:blipFill>
          <a:blip r:embed="rId5"/>
          <a:stretch>
            <a:fillRect/>
          </a:stretch>
        </p:blipFill>
        <p:spPr>
          <a:xfrm>
            <a:off x="1352550" y="1308797"/>
            <a:ext cx="7772400" cy="1203890"/>
          </a:xfrm>
          <a:prstGeom prst="rect">
            <a:avLst/>
          </a:prstGeom>
        </p:spPr>
      </p:pic>
      <p:sp>
        <p:nvSpPr>
          <p:cNvPr id="8" name="TextBox 7">
            <a:extLst>
              <a:ext uri="{FF2B5EF4-FFF2-40B4-BE49-F238E27FC236}">
                <a16:creationId xmlns:a16="http://schemas.microsoft.com/office/drawing/2014/main" id="{22FD8139-6DD0-D20D-1A23-F65E60BB3808}"/>
              </a:ext>
            </a:extLst>
          </p:cNvPr>
          <p:cNvSpPr txBox="1"/>
          <p:nvPr/>
        </p:nvSpPr>
        <p:spPr>
          <a:xfrm>
            <a:off x="8979430" y="1449077"/>
            <a:ext cx="2977097" cy="923330"/>
          </a:xfrm>
          <a:prstGeom prst="rect">
            <a:avLst/>
          </a:prstGeom>
          <a:noFill/>
        </p:spPr>
        <p:txBody>
          <a:bodyPr wrap="none" rtlCol="0">
            <a:spAutoFit/>
          </a:bodyPr>
          <a:lstStyle/>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80% training / 20% testing</a:t>
            </a:r>
          </a:p>
        </p:txBody>
      </p:sp>
    </p:spTree>
    <p:extLst>
      <p:ext uri="{BB962C8B-B14F-4D97-AF65-F5344CB8AC3E}">
        <p14:creationId xmlns:p14="http://schemas.microsoft.com/office/powerpoint/2010/main" val="201785971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solidFill>
                  <a:srgbClr val="002060"/>
                </a:solidFill>
                <a:latin typeface="Arial" panose="020B0604020202020204" pitchFamily="34" charset="0"/>
                <a:cs typeface="Arial" panose="020B0604020202020204" pitchFamily="34" charset="0"/>
              </a:rPr>
              <a:t>Resampling –  cross-validation </a:t>
            </a:r>
          </a:p>
          <a:p>
            <a:endParaRPr lang="en-US" dirty="0"/>
          </a:p>
        </p:txBody>
      </p:sp>
      <p:pic>
        <p:nvPicPr>
          <p:cNvPr id="3074" name="Picture 2" descr="K-Fold Cross Validation Overview">
            <a:extLst>
              <a:ext uri="{FF2B5EF4-FFF2-40B4-BE49-F238E27FC236}">
                <a16:creationId xmlns:a16="http://schemas.microsoft.com/office/drawing/2014/main" id="{0AA35723-2768-C17E-9231-6003CC66A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46" y="1376248"/>
            <a:ext cx="11530013" cy="46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ppt/theme/themeOverride2.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14317</TotalTime>
  <Words>1469</Words>
  <Application>Microsoft Macintosh PowerPoint</Application>
  <PresentationFormat>Widescreen</PresentationFormat>
  <Paragraphs>114</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-apple-system</vt:lpstr>
      <vt:lpstr>Arial</vt:lpstr>
      <vt:lpstr>Calibri</vt:lpstr>
      <vt:lpstr>Calibri Light</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The Ames Housing dataset</vt:lpstr>
      <vt:lpstr>The whole game</vt:lpstr>
      <vt:lpstr>Data Splitting and Spending</vt:lpstr>
      <vt:lpstr>Resampling –  cross-validation  </vt:lpstr>
      <vt:lpstr>Tidymodels</vt:lpstr>
      <vt:lpstr>How to use the tutorial</vt:lpstr>
      <vt:lpstr>How to use the tutorial</vt:lpstr>
      <vt:lpstr>Asking for Help</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2024-05-07T08:03:33Z</dcterms:modified>
</cp:coreProperties>
</file>